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1" r:id="rId2"/>
  </p:sldMasterIdLst>
  <p:notesMasterIdLst>
    <p:notesMasterId r:id="rId12"/>
  </p:notesMasterIdLst>
  <p:handoutMasterIdLst>
    <p:handoutMasterId r:id="rId13"/>
  </p:handoutMasterIdLst>
  <p:sldIdLst>
    <p:sldId id="313" r:id="rId3"/>
    <p:sldId id="302" r:id="rId4"/>
    <p:sldId id="311" r:id="rId5"/>
    <p:sldId id="315" r:id="rId6"/>
    <p:sldId id="316" r:id="rId7"/>
    <p:sldId id="314" r:id="rId8"/>
    <p:sldId id="303" r:id="rId9"/>
    <p:sldId id="306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orient="horz" pos="3257" userDrawn="1">
          <p15:clr>
            <a:srgbClr val="A4A3A4"/>
          </p15:clr>
        </p15:guide>
        <p15:guide id="11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n, Felicity (RTHQ)" initials="DF(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B9B9B9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5771" autoAdjust="0"/>
  </p:normalViewPr>
  <p:slideViewPr>
    <p:cSldViewPr snapToGrid="0" showGuides="1">
      <p:cViewPr varScale="1">
        <p:scale>
          <a:sx n="111" d="100"/>
          <a:sy n="111" d="100"/>
        </p:scale>
        <p:origin x="522" y="114"/>
      </p:cViewPr>
      <p:guideLst>
        <p:guide orient="horz" pos="325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5F4FF-E331-453A-B518-984AF18B927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55BE-2D77-4356-B008-1E486DBE5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2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A5433-F670-45B7-9ED5-673F7131316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267B-297A-43F5-AD02-BABEEA252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7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B926E-92CD-284C-A7B6-4D16F0BFE7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7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9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2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2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0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2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267B-297A-43F5-AD02-BABEEA252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60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97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68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1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37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3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4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"/>
          <a:stretch/>
        </p:blipFill>
        <p:spPr>
          <a:xfrm rot="5400000">
            <a:off x="-207907" y="1015565"/>
            <a:ext cx="1986284" cy="545705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3430589"/>
            <a:ext cx="12192000" cy="30622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662517" y="4016906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GB" sz="1800">
              <a:solidFill>
                <a:srgbClr val="646464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618359" y="295277"/>
            <a:ext cx="0" cy="284638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65867" y="545910"/>
            <a:ext cx="9159300" cy="1882560"/>
          </a:xfrm>
        </p:spPr>
        <p:txBody>
          <a:bodyPr bIns="3600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65866" y="2428471"/>
            <a:ext cx="9159300" cy="713193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4" y="202934"/>
            <a:ext cx="4176213" cy="342976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28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Cut 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662517" y="4016906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65867" y="545910"/>
            <a:ext cx="9159300" cy="1882560"/>
          </a:xfrm>
        </p:spPr>
        <p:txBody>
          <a:bodyPr bIns="3600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65866" y="2428471"/>
            <a:ext cx="9159300" cy="539955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-1664459" y="3578995"/>
            <a:ext cx="6563518" cy="211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8000" y="2968832"/>
            <a:ext cx="7344000" cy="388916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4" y="202934"/>
            <a:ext cx="4176213" cy="342976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pic>
        <p:nvPicPr>
          <p:cNvPr id="9" name="Picture Placeholder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"/>
          <a:stretch/>
        </p:blipFill>
        <p:spPr>
          <a:xfrm rot="5400000">
            <a:off x="-207907" y="1015565"/>
            <a:ext cx="1986284" cy="5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0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662517" y="4016906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65867" y="2172759"/>
            <a:ext cx="9159300" cy="1882560"/>
          </a:xfrm>
        </p:spPr>
        <p:txBody>
          <a:bodyPr bIns="36000" anchor="t" anchorCtr="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65866" y="4055319"/>
            <a:ext cx="9159300" cy="1251694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-1664459" y="3578995"/>
            <a:ext cx="6563518" cy="211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4" y="202934"/>
            <a:ext cx="4176213" cy="342976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pic>
        <p:nvPicPr>
          <p:cNvPr id="10" name="Picture Placeholder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"/>
          <a:stretch/>
        </p:blipFill>
        <p:spPr>
          <a:xfrm rot="5400000">
            <a:off x="-207907" y="1015565"/>
            <a:ext cx="1986284" cy="5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48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endParaRPr>
              <a:solidFill>
                <a:srgbClr val="646464"/>
              </a:solidFill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51200" y="1630800"/>
            <a:ext cx="10800000" cy="486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443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534834" y="0"/>
            <a:ext cx="7145865" cy="298800"/>
          </a:xfrm>
          <a:prstGeom prst="rect">
            <a:avLst/>
          </a:prstGeom>
        </p:spPr>
        <p:txBody>
          <a:bodyPr vert="horz" lIns="91440" tIns="45720" rIns="108000" bIns="45720" rtlCol="0" anchor="b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9001" y="0"/>
            <a:ext cx="823316" cy="2988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Arial" pitchFamily="51" charset="0"/>
                <a:ea typeface="Arial" pitchFamily="51" charset="0"/>
                <a:cs typeface="Arial" pitchFamily="51" charset="0"/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en-GB" dirty="0" smtClean="0"/>
            </a:lvl1pPr>
          </a:lstStyle>
          <a:p>
            <a:endParaRPr>
              <a:solidFill>
                <a:srgbClr val="64646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0"/>
          </p:nvPr>
        </p:nvSpPr>
        <p:spPr>
          <a:xfrm>
            <a:off x="1049867" y="1631951"/>
            <a:ext cx="10800000" cy="486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2041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1984" y="6100763"/>
            <a:ext cx="10800000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0"/>
          </p:nvPr>
        </p:nvSpPr>
        <p:spPr>
          <a:xfrm>
            <a:off x="1049867" y="1631949"/>
            <a:ext cx="10800000" cy="4468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6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90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9"/>
          <a:stretch/>
        </p:blipFill>
        <p:spPr>
          <a:xfrm rot="5400000">
            <a:off x="-40769" y="591815"/>
            <a:ext cx="821152" cy="2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7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51200" y="1631951"/>
            <a:ext cx="5313600" cy="4860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4"/>
          </p:nvPr>
        </p:nvSpPr>
        <p:spPr>
          <a:xfrm>
            <a:off x="6563017" y="1631951"/>
            <a:ext cx="5313600" cy="4860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8" y="6100763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7248" y="6100763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1051200" y="1631950"/>
            <a:ext cx="5313600" cy="4473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6563017" y="1631950"/>
            <a:ext cx="5313600" cy="4473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4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1984" y="1631951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7248" y="1631951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1051200" y="2024063"/>
            <a:ext cx="5313600" cy="4468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6563017" y="2024063"/>
            <a:ext cx="5313600" cy="4468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559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49868" y="1631951"/>
            <a:ext cx="532129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7248" y="1631951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56218" y="6100763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557367" y="6098585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1051200" y="2024063"/>
            <a:ext cx="5313600" cy="4074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6563017" y="2024063"/>
            <a:ext cx="5313600" cy="4074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93739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217" y="1631949"/>
            <a:ext cx="10667983" cy="4473575"/>
          </a:xfrm>
          <a:prstGeom prst="rect">
            <a:avLst/>
          </a:prstGeom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51984" y="6097145"/>
            <a:ext cx="10800000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401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282700" y="2313915"/>
            <a:ext cx="10589616" cy="3693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1183217" y="1728606"/>
            <a:ext cx="10800000" cy="541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" name="Rectangle 22"/>
          <p:cNvSpPr/>
          <p:nvPr userDrawn="1"/>
        </p:nvSpPr>
        <p:spPr>
          <a:xfrm>
            <a:off x="1183217" y="1631950"/>
            <a:ext cx="10800000" cy="4473576"/>
          </a:xfrm>
          <a:prstGeom prst="rect">
            <a:avLst/>
          </a:prstGeom>
          <a:noFill/>
          <a:ln w="952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smtClean="0">
                <a:solidFill>
                  <a:prstClr val="white"/>
                </a:solidFill>
              </a:rPr>
              <a:t>22.5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318684" y="2280576"/>
            <a:ext cx="10553632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051985" y="6097145"/>
            <a:ext cx="10931233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991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282701" y="2313915"/>
            <a:ext cx="5011837" cy="3693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1183218" y="1728606"/>
            <a:ext cx="5210495" cy="541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[Name of conference]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" name="Rectangle 22"/>
          <p:cNvSpPr/>
          <p:nvPr userDrawn="1"/>
        </p:nvSpPr>
        <p:spPr>
          <a:xfrm>
            <a:off x="1183218" y="1631950"/>
            <a:ext cx="5210495" cy="4473576"/>
          </a:xfrm>
          <a:prstGeom prst="rect">
            <a:avLst/>
          </a:prstGeom>
          <a:noFill/>
          <a:ln w="952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318684" y="2280576"/>
            <a:ext cx="4976552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051986" y="6097145"/>
            <a:ext cx="5339181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6768065" y="2313915"/>
            <a:ext cx="5015323" cy="3693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672376" y="1728606"/>
            <a:ext cx="5214117" cy="541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672376" y="1631950"/>
            <a:ext cx="5214117" cy="4473576"/>
          </a:xfrm>
          <a:prstGeom prst="rect">
            <a:avLst/>
          </a:prstGeom>
          <a:noFill/>
          <a:ln w="952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803377" y="2280576"/>
            <a:ext cx="4980012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12935" y="6097145"/>
            <a:ext cx="5342893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450" indent="-171450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06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Rio Tinto 2017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/>
              <a:t>25/06/2019 16:11:43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650" r:id="rId19"/>
    <p:sldLayoutId id="2147483797" r:id="rId20"/>
    <p:sldLayoutId id="2147483798" r:id="rId21"/>
    <p:sldLayoutId id="2147483690" r:id="rId22"/>
    <p:sldLayoutId id="2147483676" r:id="rId23"/>
    <p:sldLayoutId id="2147483680" r:id="rId24"/>
    <p:sldLayoutId id="2147483677" r:id="rId25"/>
    <p:sldLayoutId id="2147483803" r:id="rId26"/>
    <p:sldLayoutId id="2147483804" r:id="rId27"/>
    <p:sldLayoutId id="2147483654" r:id="rId28"/>
    <p:sldLayoutId id="2147483750" r:id="rId29"/>
    <p:sldLayoutId id="214748379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 userDrawn="1">
          <p15:clr>
            <a:srgbClr val="547EBF"/>
          </p15:clr>
        </p15:guide>
        <p15:guide id="2" pos="7469" userDrawn="1">
          <p15:clr>
            <a:srgbClr val="547EBF"/>
          </p15:clr>
        </p15:guide>
        <p15:guide id="3" orient="horz" pos="210" userDrawn="1">
          <p15:clr>
            <a:srgbClr val="F26B43"/>
          </p15:clr>
        </p15:guide>
        <p15:guide id="19" orient="horz" pos="1044" userDrawn="1">
          <p15:clr>
            <a:srgbClr val="547EBF"/>
          </p15:clr>
        </p15:guide>
        <p15:guide id="29" orient="horz" pos="3838" userDrawn="1">
          <p15:clr>
            <a:srgbClr val="547EBF"/>
          </p15:clr>
        </p15:guide>
        <p15:guide id="40" orient="horz" pos="2438" userDrawn="1">
          <p15:clr>
            <a:srgbClr val="547EBF"/>
          </p15:clr>
        </p15:guide>
        <p15:guide id="41" pos="3840" userDrawn="1">
          <p15:clr>
            <a:srgbClr val="547EBF"/>
          </p15:clr>
        </p15:guide>
        <p15:guide id="43" orient="horz" pos="4248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49868" y="298450"/>
            <a:ext cx="11142133" cy="94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534834" y="0"/>
            <a:ext cx="7145865" cy="298800"/>
          </a:xfrm>
          <a:prstGeom prst="rect">
            <a:avLst/>
          </a:prstGeom>
        </p:spPr>
        <p:txBody>
          <a:bodyPr vert="horz" lIns="91440" tIns="45720" rIns="108000" bIns="45720" rtlCol="0" anchor="b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646464"/>
                </a:solidFill>
              </a:rPr>
              <a:t>Hand and Fingers Injuries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9001" y="0"/>
            <a:ext cx="823316" cy="2988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Arial" pitchFamily="51" charset="0"/>
                <a:ea typeface="Arial" pitchFamily="51" charset="0"/>
                <a:cs typeface="Arial" pitchFamily="51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F05668-6584-41E4-A70D-C9991BB00114}" type="slidenum">
              <a:rPr lang="en-GB" smtClean="0">
                <a:solidFill>
                  <a:srgbClr val="64646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646464"/>
                </a:solidFill>
              </a:rPr>
              <a:t>September 2014</a:t>
            </a:r>
            <a:endParaRPr lang="en-GB" dirty="0">
              <a:solidFill>
                <a:srgbClr val="64646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83217" y="1240355"/>
            <a:ext cx="11008784" cy="1"/>
          </a:xfrm>
          <a:prstGeom prst="line">
            <a:avLst/>
          </a:prstGeom>
          <a:ln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1200" y="1630800"/>
            <a:ext cx="1080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14" name="Picture Placeholder 1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7"/>
          <a:stretch/>
        </p:blipFill>
        <p:spPr>
          <a:xfrm rot="5400000">
            <a:off x="-86158" y="637203"/>
            <a:ext cx="946315" cy="2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</p:sldLayoutIdLst>
  <p:hf sldNum="0"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Geneva" pitchFamily="51" charset="-128"/>
          <a:cs typeface="Geneva" pitchFamily="51" charset="-128"/>
        </a:defRPr>
      </a:lvl1pPr>
      <a:lvl2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3E5D57"/>
          </a:solidFill>
          <a:latin typeface="Georgia" pitchFamily="51" charset="0"/>
          <a:ea typeface="Geneva" pitchFamily="51" charset="-128"/>
          <a:cs typeface="Geneva" pitchFamily="51" charset="-128"/>
        </a:defRPr>
      </a:lvl2pPr>
      <a:lvl3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3E5D57"/>
          </a:solidFill>
          <a:latin typeface="Georgia" pitchFamily="51" charset="0"/>
          <a:ea typeface="Geneva" pitchFamily="51" charset="-128"/>
          <a:cs typeface="Geneva" pitchFamily="51" charset="-128"/>
        </a:defRPr>
      </a:lvl3pPr>
      <a:lvl4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3E5D57"/>
          </a:solidFill>
          <a:latin typeface="Georgia" pitchFamily="51" charset="0"/>
          <a:ea typeface="Geneva" pitchFamily="51" charset="-128"/>
          <a:cs typeface="Geneva" pitchFamily="51" charset="-128"/>
        </a:defRPr>
      </a:lvl4pPr>
      <a:lvl5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3E5D57"/>
          </a:solidFill>
          <a:latin typeface="Georgia" pitchFamily="51" charset="0"/>
          <a:ea typeface="Geneva" pitchFamily="51" charset="-128"/>
          <a:cs typeface="Geneva" pitchFamily="51" charset="-128"/>
        </a:defRPr>
      </a:lvl5pPr>
      <a:lvl6pPr marL="457200"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007EA3"/>
          </a:solidFill>
          <a:latin typeface="Georgia" pitchFamily="51" charset="0"/>
          <a:ea typeface="Geneva" pitchFamily="51" charset="-128"/>
          <a:cs typeface="Geneva" pitchFamily="51" charset="-128"/>
        </a:defRPr>
      </a:lvl6pPr>
      <a:lvl7pPr marL="914400"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007EA3"/>
          </a:solidFill>
          <a:latin typeface="Georgia" pitchFamily="51" charset="0"/>
          <a:ea typeface="Geneva" pitchFamily="51" charset="-128"/>
          <a:cs typeface="Geneva" pitchFamily="51" charset="-128"/>
        </a:defRPr>
      </a:lvl7pPr>
      <a:lvl8pPr marL="1371600"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007EA3"/>
          </a:solidFill>
          <a:latin typeface="Georgia" pitchFamily="51" charset="0"/>
          <a:ea typeface="Geneva" pitchFamily="51" charset="-128"/>
          <a:cs typeface="Geneva" pitchFamily="51" charset="-128"/>
        </a:defRPr>
      </a:lvl8pPr>
      <a:lvl9pPr marL="1828800"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900">
          <a:solidFill>
            <a:srgbClr val="007EA3"/>
          </a:solidFill>
          <a:latin typeface="Georgia" pitchFamily="51" charset="0"/>
          <a:ea typeface="Geneva" pitchFamily="51" charset="-128"/>
          <a:cs typeface="Geneva" pitchFamily="51" charset="-128"/>
        </a:defRPr>
      </a:lvl9pPr>
    </p:titleStyle>
    <p:bodyStyle>
      <a:lvl1pPr marL="0" indent="0" algn="l" defTabSz="457200" rtl="0" eaLnBrk="1" fontAlgn="base" hangingPunct="1">
        <a:spcBef>
          <a:spcPts val="1000"/>
        </a:spcBef>
        <a:spcAft>
          <a:spcPct val="0"/>
        </a:spcAft>
        <a:buFont typeface="Arial" charset="0"/>
        <a:tabLst>
          <a:tab pos="182563" algn="l"/>
        </a:tabLst>
        <a:defRPr lang="en-GB" b="0" kern="1200" dirty="0">
          <a:solidFill>
            <a:schemeClr val="tx1"/>
          </a:solidFill>
          <a:latin typeface="Arial"/>
          <a:ea typeface="Geneva" pitchFamily="51" charset="-128"/>
          <a:cs typeface="Geneva" pitchFamily="51" charset="-128"/>
        </a:defRPr>
      </a:lvl1pPr>
      <a:lvl2pPr marL="179388" indent="-179388" algn="l" defTabSz="457200" rtl="0" eaLnBrk="1" fontAlgn="base" hangingPunct="1">
        <a:spcBef>
          <a:spcPts val="1000"/>
        </a:spcBef>
        <a:spcAft>
          <a:spcPct val="0"/>
        </a:spcAft>
        <a:buFont typeface="Arial" charset="0"/>
        <a:buChar char="•"/>
        <a:defRPr lang="en-GB" kern="1200" dirty="0">
          <a:solidFill>
            <a:schemeClr val="tx1"/>
          </a:solidFill>
          <a:latin typeface="Arial"/>
          <a:ea typeface="Arial" pitchFamily="-111" charset="0"/>
          <a:cs typeface="Arial"/>
        </a:defRPr>
      </a:lvl2pPr>
      <a:lvl3pPr marL="447675" indent="-257175" algn="l" defTabSz="457200" rtl="0" eaLnBrk="1" fontAlgn="base" hangingPunct="1">
        <a:spcBef>
          <a:spcPts val="450"/>
        </a:spcBef>
        <a:spcAft>
          <a:spcPct val="0"/>
        </a:spcAft>
        <a:buFont typeface="Lucida Grande"/>
        <a:buChar char="−"/>
        <a:defRPr kern="1200">
          <a:solidFill>
            <a:schemeClr val="tx1"/>
          </a:solidFill>
          <a:latin typeface="Arial"/>
          <a:ea typeface="Arial" pitchFamily="-111" charset="0"/>
          <a:cs typeface="Arial"/>
        </a:defRPr>
      </a:lvl3pPr>
      <a:lvl4pPr marL="714375" indent="-255600" algn="l" defTabSz="457200" rtl="0" eaLnBrk="1" fontAlgn="base" hangingPunct="1">
        <a:spcBef>
          <a:spcPts val="450"/>
        </a:spcBef>
        <a:spcAft>
          <a:spcPct val="0"/>
        </a:spcAft>
        <a:buSzPct val="100000"/>
        <a:buFont typeface="Lucida Grande"/>
        <a:buChar char="−"/>
        <a:defRPr lang="en-US" kern="1200" dirty="0">
          <a:solidFill>
            <a:schemeClr val="tx1"/>
          </a:solidFill>
          <a:latin typeface="Arial"/>
          <a:ea typeface="Arial" pitchFamily="-111" charset="0"/>
          <a:cs typeface="Arial"/>
        </a:defRPr>
      </a:lvl4pPr>
      <a:lvl5pPr marL="990600" marR="0" indent="-285750" algn="l" defTabSz="457200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Tx/>
        <a:buSzTx/>
        <a:buFont typeface="Arial" pitchFamily="34" charset="0"/>
        <a:buChar char="•"/>
        <a:tabLst/>
        <a:defRPr b="0" kern="1200" baseline="0">
          <a:solidFill>
            <a:schemeClr val="tx1"/>
          </a:solidFill>
          <a:latin typeface="Arial"/>
          <a:ea typeface="Arial" pitchFamily="-111" charset="0"/>
          <a:cs typeface="Arial"/>
        </a:defRPr>
      </a:lvl5pPr>
      <a:lvl6pPr marL="1000125" indent="-285750" algn="l" defTabSz="533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73401" y="629035"/>
            <a:ext cx="6869475" cy="1567898"/>
          </a:xfrm>
        </p:spPr>
        <p:txBody>
          <a:bodyPr/>
          <a:lstStyle/>
          <a:p>
            <a:r>
              <a:rPr lang="en-GB" dirty="0" smtClean="0"/>
              <a:t>Hand and </a:t>
            </a:r>
            <a:br>
              <a:rPr lang="en-GB" dirty="0" smtClean="0"/>
            </a:br>
            <a:r>
              <a:rPr lang="en-GB" dirty="0" smtClean="0"/>
              <a:t>finger injuries</a:t>
            </a:r>
            <a:endParaRPr lang="en-GB" dirty="0"/>
          </a:p>
        </p:txBody>
      </p:sp>
      <p:pic>
        <p:nvPicPr>
          <p:cNvPr id="14338" name="Picture 2" descr="http://upload.wikimedia.org/wikipedia/commons/a/a8/Hamate_bone_%28left_hand%29_01_palmar_vie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46034" y="589816"/>
            <a:ext cx="3372593" cy="62681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73401" y="2381893"/>
            <a:ext cx="35948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646464"/>
                </a:solidFill>
              </a:rPr>
              <a:t>15 min safety </a:t>
            </a:r>
            <a:r>
              <a:rPr lang="en-US" sz="1400" dirty="0" smtClean="0">
                <a:solidFill>
                  <a:srgbClr val="646464"/>
                </a:solidFill>
              </a:rPr>
              <a:t>stand-down for </a:t>
            </a:r>
            <a:r>
              <a:rPr lang="en-US" sz="1400" dirty="0">
                <a:solidFill>
                  <a:srgbClr val="646464"/>
                </a:solidFill>
              </a:rPr>
              <a:t>your </a:t>
            </a:r>
            <a:r>
              <a:rPr lang="en-US" sz="1400" dirty="0" smtClean="0">
                <a:solidFill>
                  <a:srgbClr val="646464"/>
                </a:solidFill>
              </a:rPr>
              <a:t>team;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It </a:t>
            </a:r>
            <a:r>
              <a:rPr lang="en-AU" sz="1400" dirty="0"/>
              <a:t>is designed to get people thinking about hand injuries and the hazards we 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The slides are to generate thoughts/ideas rather than to be presented </a:t>
            </a:r>
            <a:endParaRPr lang="en-AU" sz="14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32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932046" y="2410153"/>
            <a:ext cx="5244368" cy="3013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All Injuries for Rio Tinto (on left)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41% Hand Injuries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High percentage of laceration, fracture, crush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 Injury Numbers - 2018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378862"/>
            <a:ext cx="4196094" cy="47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Borates Hand Injuries in 2019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340836" y="1765738"/>
            <a:ext cx="11493811" cy="375093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AU" dirty="0" smtClean="0"/>
              <a:t>Wilmington </a:t>
            </a:r>
            <a:r>
              <a:rPr lang="en-AU" dirty="0"/>
              <a:t>– Hand hit by hammer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 smtClean="0"/>
              <a:t>Boron </a:t>
            </a:r>
            <a:r>
              <a:rPr lang="en-AU" dirty="0"/>
              <a:t>– Top finger cut while opening a barrel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 smtClean="0"/>
              <a:t>Boron </a:t>
            </a:r>
            <a:r>
              <a:rPr lang="en-AU" dirty="0"/>
              <a:t>– Stitches required in finger as a result of injury sustained while working on the pan conveyor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 smtClean="0"/>
              <a:t>Boron </a:t>
            </a:r>
            <a:r>
              <a:rPr lang="en-AU" dirty="0"/>
              <a:t>– Contractor </a:t>
            </a:r>
            <a:r>
              <a:rPr lang="en-AU" dirty="0" smtClean="0"/>
              <a:t>crushed hand </a:t>
            </a:r>
            <a:r>
              <a:rPr lang="en-AU" dirty="0"/>
              <a:t>between </a:t>
            </a:r>
            <a:r>
              <a:rPr lang="en-AU" dirty="0" smtClean="0"/>
              <a:t>boom </a:t>
            </a:r>
            <a:r>
              <a:rPr lang="en-AU" dirty="0"/>
              <a:t>lift and </a:t>
            </a:r>
            <a:r>
              <a:rPr lang="en-AU" dirty="0" smtClean="0"/>
              <a:t>plant structure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81" y="18146"/>
            <a:ext cx="8912307" cy="68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74" y="0"/>
            <a:ext cx="922769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7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285186" y="1608083"/>
            <a:ext cx="5572798" cy="4488067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Some common hand hazards are as follows: </a:t>
            </a:r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Sharp objects </a:t>
            </a:r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Hand and power tools </a:t>
            </a:r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Hot objects </a:t>
            </a:r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Pinch </a:t>
            </a:r>
            <a:r>
              <a:rPr lang="en-AU" dirty="0" smtClean="0"/>
              <a:t>points (What causes the pinch, energy source and line of fire) </a:t>
            </a:r>
            <a:endParaRPr lang="en-AU" dirty="0"/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Chemicals </a:t>
            </a:r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Energy Sources </a:t>
            </a:r>
            <a:r>
              <a:rPr lang="en-AU" dirty="0" smtClean="0"/>
              <a:t>/ Line of fire</a:t>
            </a:r>
            <a:endParaRPr lang="en-AU" dirty="0"/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Moving equipment </a:t>
            </a:r>
          </a:p>
          <a:p>
            <a:r>
              <a:rPr lang="en-AU" dirty="0">
                <a:cs typeface="Calibri" panose="020F0502020204030204" pitchFamily="34" charset="0"/>
              </a:rPr>
              <a:t>• </a:t>
            </a:r>
            <a:r>
              <a:rPr lang="en-AU" dirty="0"/>
              <a:t>Machinery </a:t>
            </a:r>
          </a:p>
          <a:p>
            <a:endParaRPr lang="en-AU" dirty="0"/>
          </a:p>
          <a:p>
            <a:r>
              <a:rPr lang="en-AU" dirty="0"/>
              <a:t>Many hand injuries involve your feet. Workers, who lose their balance, slip on surfaces or trip over hazards can sustain wrist and hand injuries. </a:t>
            </a:r>
          </a:p>
          <a:p>
            <a:r>
              <a:rPr lang="en-AU" dirty="0"/>
              <a:t>The contributing factor </a:t>
            </a:r>
            <a:r>
              <a:rPr lang="en-AU" dirty="0" smtClean="0"/>
              <a:t>could be </a:t>
            </a:r>
            <a:r>
              <a:rPr lang="en-AU" dirty="0"/>
              <a:t>Poor Housekeeping/Body Stance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What hand </a:t>
            </a:r>
            <a:r>
              <a:rPr lang="en-GB" dirty="0"/>
              <a:t>i</a:t>
            </a:r>
            <a:r>
              <a:rPr lang="en-GB" dirty="0" smtClean="0"/>
              <a:t>njury </a:t>
            </a:r>
            <a:r>
              <a:rPr lang="en-GB" dirty="0"/>
              <a:t>h</a:t>
            </a:r>
            <a:r>
              <a:rPr lang="en-GB" dirty="0" smtClean="0"/>
              <a:t>azards are in our work area?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2663" y="1608083"/>
            <a:ext cx="418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 the team to brainstorm the possible hand injury hazards in the workplace</a:t>
            </a:r>
          </a:p>
          <a:p>
            <a:r>
              <a:rPr lang="en-GB" dirty="0"/>
              <a:t>Here are some common </a:t>
            </a:r>
            <a:r>
              <a:rPr lang="en-GB" dirty="0" smtClean="0"/>
              <a:t>ones 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4624552" y="1965434"/>
            <a:ext cx="1313793" cy="48347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05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623033" y="1590347"/>
            <a:ext cx="6330069" cy="4438800"/>
          </a:xfrm>
        </p:spPr>
        <p:txBody>
          <a:bodyPr>
            <a:normAutofit lnSpcReduction="10000"/>
          </a:bodyPr>
          <a:lstStyle/>
          <a:p>
            <a:endParaRPr lang="en-AU" dirty="0"/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/>
              <a:t>Lacerations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/>
              <a:t>Cuts (ranging from minor to major if tendons or nerves are severed)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/>
              <a:t>Fractures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/>
              <a:t>Amputations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Strains </a:t>
            </a:r>
            <a:r>
              <a:rPr lang="en-AU" dirty="0"/>
              <a:t>and Sprains </a:t>
            </a:r>
            <a:r>
              <a:rPr lang="en-AU" dirty="0" smtClean="0"/>
              <a:t>(excessive force</a:t>
            </a:r>
            <a:r>
              <a:rPr lang="en-AU" dirty="0"/>
              <a:t>)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Excessive </a:t>
            </a:r>
            <a:r>
              <a:rPr lang="en-AU" dirty="0"/>
              <a:t>repetitive motion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Awkward </a:t>
            </a:r>
            <a:r>
              <a:rPr lang="en-AU" dirty="0"/>
              <a:t>posture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Contact </a:t>
            </a:r>
            <a:r>
              <a:rPr lang="en-AU" dirty="0"/>
              <a:t>with surface conditions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Skin </a:t>
            </a:r>
            <a:r>
              <a:rPr lang="en-AU" dirty="0"/>
              <a:t>irritation </a:t>
            </a:r>
            <a:r>
              <a:rPr lang="en-AU" dirty="0" smtClean="0"/>
              <a:t>(exposure </a:t>
            </a:r>
            <a:r>
              <a:rPr lang="en-AU" dirty="0"/>
              <a:t>to hazardous/irritating substances) 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Burns (electricity</a:t>
            </a:r>
            <a:r>
              <a:rPr lang="en-AU" dirty="0"/>
              <a:t>, chemicals, hot </a:t>
            </a:r>
            <a:r>
              <a:rPr lang="en-AU" dirty="0" smtClean="0"/>
              <a:t>substances) </a:t>
            </a:r>
            <a:endParaRPr lang="en-AU" dirty="0"/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Punctures (tools </a:t>
            </a:r>
            <a:r>
              <a:rPr lang="en-AU" dirty="0"/>
              <a:t>and other sharp objects)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What types of hand injuries could happen in our area?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6027" y="1891861"/>
            <a:ext cx="3731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Ask the team what type of injuries could be caused in your area</a:t>
            </a:r>
          </a:p>
          <a:p>
            <a:r>
              <a:rPr lang="en-GB" dirty="0"/>
              <a:t>Here are some common ones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466897" y="2217683"/>
            <a:ext cx="1008993" cy="38888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98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Are our hand injury hazards controlled?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10" y="1453316"/>
            <a:ext cx="6611748" cy="4426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925" y="1681655"/>
            <a:ext cx="356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Are all the hand hazards </a:t>
            </a:r>
            <a:r>
              <a:rPr lang="en-GB" dirty="0"/>
              <a:t>in the work area </a:t>
            </a:r>
            <a:r>
              <a:rPr lang="en-GB" dirty="0" smtClean="0"/>
              <a:t>controlled?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the hierarchy of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 up on any unresolved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Don’t forget to submit an innovation if you develop new </a:t>
            </a:r>
            <a:r>
              <a:rPr lang="en-GB" dirty="0" smtClean="0"/>
              <a:t>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Provide feedback to your superintendent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7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 smtClean="0"/>
              <a:t>completion;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81352" y="1471448"/>
            <a:ext cx="794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safety stand down talk on hand injuries with your </a:t>
            </a:r>
            <a:r>
              <a:rPr lang="en-US" dirty="0" smtClean="0"/>
              <a:t>crews (as soon as practical)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field interactions </a:t>
            </a:r>
            <a:r>
              <a:rPr lang="en-US" dirty="0" smtClean="0"/>
              <a:t>(Wednesday and Thursday)</a:t>
            </a:r>
            <a:r>
              <a:rPr lang="en-US" dirty="0" smtClean="0"/>
              <a:t> </a:t>
            </a:r>
            <a:r>
              <a:rPr lang="en-US" dirty="0" smtClean="0"/>
              <a:t>to focus on hand injuries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</a:t>
            </a:r>
            <a:r>
              <a:rPr lang="en-US" dirty="0" smtClean="0"/>
              <a:t>completion of stand down </a:t>
            </a:r>
            <a:r>
              <a:rPr lang="en-US" dirty="0"/>
              <a:t>on the </a:t>
            </a:r>
            <a:r>
              <a:rPr lang="en-US" dirty="0" smtClean="0"/>
              <a:t>Teams App</a:t>
            </a:r>
            <a:r>
              <a:rPr lang="en-US" dirty="0" smtClean="0"/>
              <a:t>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 smtClean="0"/>
              <a:t>insights from the stand-down / field </a:t>
            </a:r>
            <a:r>
              <a:rPr lang="en-US" dirty="0" smtClean="0"/>
              <a:t>discussions on the Teams App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MS2013_Rio Tinto_Group Template_Example Slides_16x9_v3.pptx [Read-Only]" id="{6C5C57A3-D90F-4D69-A032-056A47354164}" vid="{913D9D6E-7A13-4ACE-B8A7-F1E346F08058}"/>
    </a:ext>
  </a:extLst>
</a:theme>
</file>

<file path=ppt/theme/theme2.xml><?xml version="1.0" encoding="utf-8"?>
<a:theme xmlns:a="http://schemas.openxmlformats.org/drawingml/2006/main" name="1_Rio Tinto 2007-2010">
  <a:themeElements>
    <a:clrScheme name="Rio Tinto Blue NEW">
      <a:dk1>
        <a:srgbClr val="646464"/>
      </a:dk1>
      <a:lt1>
        <a:sysClr val="window" lastClr="FFFFFF"/>
      </a:lt1>
      <a:dk2>
        <a:srgbClr val="E60D2E"/>
      </a:dk2>
      <a:lt2>
        <a:srgbClr val="B9B9B9"/>
      </a:lt2>
      <a:accent1>
        <a:srgbClr val="002C5F"/>
      </a:accent1>
      <a:accent2>
        <a:srgbClr val="007EA3"/>
      </a:accent2>
      <a:accent3>
        <a:srgbClr val="70A489"/>
      </a:accent3>
      <a:accent4>
        <a:srgbClr val="E8CE79"/>
      </a:accent4>
      <a:accent5>
        <a:srgbClr val="3E5D57"/>
      </a:accent5>
      <a:accent6>
        <a:srgbClr val="FFA100"/>
      </a:accent6>
      <a:hlink>
        <a:srgbClr val="70A489"/>
      </a:hlink>
      <a:folHlink>
        <a:srgbClr val="772432"/>
      </a:folHlink>
    </a:clrScheme>
    <a:fontScheme name="Rio Tinto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MS2013_Rio Tinto_Group Template_Example Slides_16x9_v3</Template>
  <TotalTime>441</TotalTime>
  <Words>435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Geneva</vt:lpstr>
      <vt:lpstr>Georgia</vt:lpstr>
      <vt:lpstr>Lucida Grande</vt:lpstr>
      <vt:lpstr>Rio Tinto group PowerPoint template</vt:lpstr>
      <vt:lpstr>1_Rio Tinto 2007-2010</vt:lpstr>
      <vt:lpstr>Hand and  finger injuries</vt:lpstr>
      <vt:lpstr>Hand Injury Numbers - 2018</vt:lpstr>
      <vt:lpstr>Borates Hand Injuries in 2019</vt:lpstr>
      <vt:lpstr>PowerPoint Presentation</vt:lpstr>
      <vt:lpstr>PowerPoint Presentation</vt:lpstr>
      <vt:lpstr>1. What hand injury hazards are in our work area?</vt:lpstr>
      <vt:lpstr>2. What types of hand injuries could happen in our area?</vt:lpstr>
      <vt:lpstr>3. Are our hand injury hazards controlled?</vt:lpstr>
      <vt:lpstr>For completion;</vt:lpstr>
    </vt:vector>
  </TitlesOfParts>
  <Company>Rio Tinto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40pt spans two lines</dc:title>
  <dc:creator>Wheeler, Luke (RTA)</dc:creator>
  <cp:lastModifiedBy>Ellis, Toby (RTM)</cp:lastModifiedBy>
  <cp:revision>29</cp:revision>
  <dcterms:created xsi:type="dcterms:W3CDTF">2019-01-08T00:23:53Z</dcterms:created>
  <dcterms:modified xsi:type="dcterms:W3CDTF">2019-06-25T23:14:10Z</dcterms:modified>
</cp:coreProperties>
</file>